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631E06-3EAB-48F8-BBCF-84A3544E48BE}">
  <a:tblStyle styleId="{8D631E06-3EAB-48F8-BBCF-84A3544E48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3e0c04f1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3e0c04f1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3e0c04f1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3e0c04f1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1342145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1342145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1342145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1342145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31342145e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31342145e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31342145e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31342145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35628cc3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35628cc3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3e0c04f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3e0c04f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31342145e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31342145e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3e0c04f1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3e0c04f1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177200" y="1471200"/>
            <a:ext cx="6286500" cy="894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Paul Transformed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58225" y="2571750"/>
            <a:ext cx="8520600" cy="1072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550">
                <a:solidFill>
                  <a:schemeClr val="dk1"/>
                </a:solidFill>
              </a:rPr>
              <a:t>Religious, Self Righteous, Violent </a:t>
            </a:r>
            <a:endParaRPr sz="255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550">
                <a:solidFill>
                  <a:schemeClr val="dk1"/>
                </a:solidFill>
              </a:rPr>
              <a:t>→ Humbled Disciple of Jesus</a:t>
            </a:r>
            <a:endParaRPr sz="25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ctrTitle"/>
          </p:nvPr>
        </p:nvSpPr>
        <p:spPr>
          <a:xfrm>
            <a:off x="843100" y="128900"/>
            <a:ext cx="6286500" cy="894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Transformation</a:t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122125" y="1355475"/>
            <a:ext cx="8938800" cy="2552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450">
                <a:solidFill>
                  <a:schemeClr val="dk1"/>
                </a:solidFill>
              </a:rPr>
              <a:t>Woma</a:t>
            </a:r>
            <a:r>
              <a:rPr lang="en-GB" sz="2450">
                <a:solidFill>
                  <a:schemeClr val="dk1"/>
                </a:solidFill>
              </a:rPr>
              <a:t>n at Sychar, Zaccheus, Mary Magdalene, Paul</a:t>
            </a:r>
            <a:endParaRPr sz="24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450">
                <a:solidFill>
                  <a:schemeClr val="dk1"/>
                </a:solidFill>
              </a:rPr>
              <a:t>‘Complicated personal story’  to ardent Convert</a:t>
            </a:r>
            <a:endParaRPr sz="24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2450">
                <a:solidFill>
                  <a:schemeClr val="dk1"/>
                </a:solidFill>
              </a:rPr>
              <a:t>Fraudulent taxman                 to Follower of Jesus</a:t>
            </a:r>
            <a:endParaRPr sz="24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450">
                <a:solidFill>
                  <a:schemeClr val="dk1"/>
                </a:solidFill>
              </a:rPr>
              <a:t>Demon ‘Possessed’               to Devoted Disciple</a:t>
            </a:r>
            <a:endParaRPr sz="24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450">
                <a:solidFill>
                  <a:schemeClr val="dk1"/>
                </a:solidFill>
              </a:rPr>
              <a:t>Violent Enforcer                     to Enthusiastic Evangelist</a:t>
            </a:r>
            <a:endParaRPr sz="24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ctrTitle"/>
          </p:nvPr>
        </p:nvSpPr>
        <p:spPr>
          <a:xfrm>
            <a:off x="843100" y="128900"/>
            <a:ext cx="6286500" cy="894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Transformation</a:t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1507875"/>
            <a:ext cx="8520600" cy="2663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750">
                <a:solidFill>
                  <a:schemeClr val="dk1"/>
                </a:solidFill>
              </a:rPr>
              <a:t>Testing Ananias</a:t>
            </a:r>
            <a:endParaRPr sz="2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750">
                <a:solidFill>
                  <a:schemeClr val="dk1"/>
                </a:solidFill>
              </a:rPr>
              <a:t>God: ‘Go and pray for Paul’  (a challenging task)</a:t>
            </a:r>
            <a:endParaRPr sz="2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750">
                <a:solidFill>
                  <a:schemeClr val="dk1"/>
                </a:solidFill>
              </a:rPr>
              <a:t>   Ananias: ‘But…’   (isn’t that a bit risky?)</a:t>
            </a:r>
            <a:endParaRPr sz="2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750">
                <a:solidFill>
                  <a:schemeClr val="dk1"/>
                </a:solidFill>
              </a:rPr>
              <a:t>God: ‘It will be alright’ (grace and reassurance)</a:t>
            </a:r>
            <a:endParaRPr sz="2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750">
                <a:solidFill>
                  <a:schemeClr val="dk1"/>
                </a:solidFill>
              </a:rPr>
              <a:t>   Ananias: ‘Okay’    (</a:t>
            </a:r>
            <a:r>
              <a:rPr lang="en-GB" sz="2750">
                <a:solidFill>
                  <a:schemeClr val="dk1"/>
                </a:solidFill>
              </a:rPr>
              <a:t>obedience &amp;</a:t>
            </a:r>
            <a:r>
              <a:rPr lang="en-GB" sz="2750">
                <a:solidFill>
                  <a:schemeClr val="dk1"/>
                </a:solidFill>
              </a:rPr>
              <a:t> transformation?)</a:t>
            </a:r>
            <a:endParaRPr sz="2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4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ctrTitle"/>
          </p:nvPr>
        </p:nvSpPr>
        <p:spPr>
          <a:xfrm>
            <a:off x="843100" y="128900"/>
            <a:ext cx="6286500" cy="894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Transformation</a:t>
            </a:r>
            <a:endParaRPr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122125" y="1355475"/>
            <a:ext cx="8938800" cy="2874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450">
                <a:solidFill>
                  <a:schemeClr val="dk1"/>
                </a:solidFill>
              </a:rPr>
              <a:t>Woman at Sychar, Zaccheus, Mary Magdalene, Paul, Ananias</a:t>
            </a:r>
            <a:endParaRPr sz="24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450">
                <a:solidFill>
                  <a:schemeClr val="dk1"/>
                </a:solidFill>
              </a:rPr>
              <a:t>‘Complicated personal story’  to ardent Convert</a:t>
            </a:r>
            <a:endParaRPr sz="24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450">
                <a:solidFill>
                  <a:schemeClr val="dk1"/>
                </a:solidFill>
              </a:rPr>
              <a:t>Fraudulent taxman                 to Follower of Jesus</a:t>
            </a:r>
            <a:endParaRPr sz="24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450">
                <a:solidFill>
                  <a:schemeClr val="dk1"/>
                </a:solidFill>
              </a:rPr>
              <a:t>Demon trouble                       to Devoted Disciple</a:t>
            </a:r>
            <a:endParaRPr sz="24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450">
                <a:solidFill>
                  <a:schemeClr val="dk1"/>
                </a:solidFill>
              </a:rPr>
              <a:t>Violent Enforcer                     to Enthusiastic Evangelist</a:t>
            </a:r>
            <a:endParaRPr sz="24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450">
                <a:solidFill>
                  <a:schemeClr val="dk1"/>
                </a:solidFill>
              </a:rPr>
              <a:t>Doubtful Disciple                    to Willing Participant</a:t>
            </a:r>
            <a:endParaRPr sz="24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ctrTitle"/>
          </p:nvPr>
        </p:nvSpPr>
        <p:spPr>
          <a:xfrm>
            <a:off x="843100" y="128900"/>
            <a:ext cx="6286500" cy="894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Transformation</a:t>
            </a:r>
            <a:endParaRPr/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361425" y="121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{8D631E06-3EAB-48F8-BBCF-84A3544E48BE}</a:tableStyleId>
              </a:tblPr>
              <a:tblGrid>
                <a:gridCol w="4548075"/>
                <a:gridCol w="3587300"/>
              </a:tblGrid>
              <a:tr h="368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‘Complicated’ personal history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Socially isolated?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Relationship issues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Historic Ethnic &amp; Religious Divisions 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Fraudulent business practices</a:t>
                      </a:r>
                      <a:endParaRPr sz="1900"/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-"/>
                      </a:pPr>
                      <a:r>
                        <a:rPr lang="en-GB" sz="1900"/>
                        <a:t>ripping people off - chasing wealth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Addictions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Mental health issues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Spiritual oppression / lostness 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Invested in Political / Religious Causes</a:t>
                      </a:r>
                      <a:endParaRPr sz="1900"/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-"/>
                      </a:pPr>
                      <a:r>
                        <a:rPr lang="en-GB" sz="1900"/>
                        <a:t>Recourse to Intimidation &amp; Violence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Comfortable, but called to action</a:t>
                      </a:r>
                      <a:endParaRPr sz="1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/>
                        <a:t>Transformed by </a:t>
                      </a:r>
                      <a:endParaRPr sz="2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/>
                        <a:t>     responding to Jesus</a:t>
                      </a:r>
                      <a:endParaRPr sz="2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type="ctrTitle"/>
          </p:nvPr>
        </p:nvSpPr>
        <p:spPr>
          <a:xfrm>
            <a:off x="843100" y="128900"/>
            <a:ext cx="6286500" cy="894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Transformation</a:t>
            </a:r>
            <a:endParaRPr/>
          </a:p>
        </p:txBody>
      </p:sp>
      <p:graphicFrame>
        <p:nvGraphicFramePr>
          <p:cNvPr id="91" name="Google Shape;91;p18"/>
          <p:cNvGraphicFramePr/>
          <p:nvPr/>
        </p:nvGraphicFramePr>
        <p:xfrm>
          <a:off x="361425" y="121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{8D631E06-3EAB-48F8-BBCF-84A3544E48BE}</a:tableStyleId>
              </a:tblPr>
              <a:tblGrid>
                <a:gridCol w="3346450"/>
                <a:gridCol w="4788925"/>
              </a:tblGrid>
              <a:tr h="368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1"/>
                          </a:solidFill>
                        </a:rPr>
                        <a:t>Transformed by </a:t>
                      </a:r>
                      <a:endParaRPr sz="2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1"/>
                          </a:solidFill>
                        </a:rPr>
                        <a:t>     responding to Jesus</a:t>
                      </a:r>
                      <a:endParaRPr sz="2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Look to Jesus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040C28"/>
                          </a:solidFill>
                        </a:rPr>
                        <a:t>For God so loved the world, that he gave his only Son, that whoever believes in him should not perish but have eternal life</a:t>
                      </a:r>
                      <a:r>
                        <a:rPr lang="en-GB" sz="15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.</a:t>
                      </a:r>
                      <a:endParaRPr sz="1900"/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Faith</a:t>
                      </a:r>
                      <a:endParaRPr sz="2000"/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… Life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ctrTitle"/>
          </p:nvPr>
        </p:nvSpPr>
        <p:spPr>
          <a:xfrm>
            <a:off x="843100" y="128900"/>
            <a:ext cx="6286500" cy="894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Transformation</a:t>
            </a:r>
            <a:endParaRPr/>
          </a:p>
        </p:txBody>
      </p:sp>
      <p:graphicFrame>
        <p:nvGraphicFramePr>
          <p:cNvPr id="98" name="Google Shape;98;p19"/>
          <p:cNvGraphicFramePr/>
          <p:nvPr/>
        </p:nvGraphicFramePr>
        <p:xfrm>
          <a:off x="361425" y="121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{8D631E06-3EAB-48F8-BBCF-84A3544E48BE}</a:tableStyleId>
              </a:tblPr>
              <a:tblGrid>
                <a:gridCol w="3346450"/>
                <a:gridCol w="4788925"/>
              </a:tblGrid>
              <a:tr h="368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1"/>
                          </a:solidFill>
                        </a:rPr>
                        <a:t>Transformed by </a:t>
                      </a:r>
                      <a:endParaRPr sz="2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1"/>
                          </a:solidFill>
                        </a:rPr>
                        <a:t>     responding to Jesus</a:t>
                      </a:r>
                      <a:endParaRPr sz="2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Look to Jesus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040C28"/>
                          </a:solidFill>
                        </a:rPr>
                        <a:t>For God so loved the world, that he gave his only Son, that whoever believes in him should not perish but have eternal life</a:t>
                      </a:r>
                      <a:r>
                        <a:rPr lang="en-GB" sz="15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.</a:t>
                      </a:r>
                      <a:endParaRPr sz="1900"/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Faith</a:t>
                      </a:r>
                      <a:endParaRPr sz="2000"/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… Life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(i) ‘Walk humbly with your God’ </a:t>
                      </a:r>
                      <a:endParaRPr sz="2000"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(Micah 6:8)</a:t>
                      </a:r>
                      <a:endParaRPr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(ii) </a:t>
                      </a:r>
                      <a:r>
                        <a:rPr lang="en-GB" sz="2000">
                          <a:solidFill>
                            <a:schemeClr val="dk1"/>
                          </a:solidFill>
                        </a:rPr>
                        <a:t>Love one another 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(John 13:34)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2000"/>
                        <a:t>Forgive one another</a:t>
                      </a:r>
                      <a:endParaRPr sz="2000"/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Love your enemies, bless those that curse you…</a:t>
                      </a:r>
                      <a:endParaRPr sz="2000"/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Do what is right, show mercy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>
            <p:ph type="ctrTitle"/>
          </p:nvPr>
        </p:nvSpPr>
        <p:spPr>
          <a:xfrm>
            <a:off x="843100" y="128900"/>
            <a:ext cx="6286500" cy="894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Transformation</a:t>
            </a:r>
            <a:endParaRPr/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239350" y="1384775"/>
            <a:ext cx="8543100" cy="22005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450">
              <a:solidFill>
                <a:schemeClr val="dk1"/>
              </a:solidFill>
            </a:endParaRPr>
          </a:p>
          <a:p>
            <a:pPr indent="-3841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AutoNum type="arabicPeriod"/>
            </a:pPr>
            <a:r>
              <a:rPr lang="en-GB" sz="2450">
                <a:solidFill>
                  <a:schemeClr val="dk1"/>
                </a:solidFill>
              </a:rPr>
              <a:t>Meeting Jesus </a:t>
            </a:r>
            <a:r>
              <a:rPr lang="en-GB" sz="2450">
                <a:solidFill>
                  <a:schemeClr val="dk1"/>
                </a:solidFill>
              </a:rPr>
              <a:t>transformed Mary, Zaccheus, Paul… </a:t>
            </a:r>
            <a:endParaRPr sz="2450">
              <a:solidFill>
                <a:schemeClr val="dk1"/>
              </a:solidFill>
            </a:endParaRPr>
          </a:p>
          <a:p>
            <a:pPr indent="-3841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AutoNum type="arabicPeriod"/>
            </a:pPr>
            <a:r>
              <a:rPr lang="en-GB" sz="2450">
                <a:solidFill>
                  <a:schemeClr val="dk1"/>
                </a:solidFill>
              </a:rPr>
              <a:t>a transformation from…    to …</a:t>
            </a:r>
            <a:endParaRPr sz="2450">
              <a:solidFill>
                <a:schemeClr val="dk1"/>
              </a:solidFill>
            </a:endParaRPr>
          </a:p>
          <a:p>
            <a:pPr indent="-3841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AutoNum type="arabicPeriod"/>
            </a:pPr>
            <a:r>
              <a:rPr lang="en-GB" sz="2450">
                <a:solidFill>
                  <a:schemeClr val="dk1"/>
                </a:solidFill>
              </a:rPr>
              <a:t>A faith choice, a moment, a process.</a:t>
            </a:r>
            <a:endParaRPr sz="24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825" y="129925"/>
            <a:ext cx="6511525" cy="48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25" y="222725"/>
            <a:ext cx="2341500" cy="34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